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431" r:id="rId3"/>
    <p:sldId id="493" r:id="rId4"/>
    <p:sldId id="507" r:id="rId5"/>
    <p:sldId id="497" r:id="rId6"/>
    <p:sldId id="494" r:id="rId7"/>
    <p:sldId id="495" r:id="rId8"/>
    <p:sldId id="496" r:id="rId9"/>
    <p:sldId id="467" r:id="rId10"/>
    <p:sldId id="505" r:id="rId11"/>
    <p:sldId id="447" r:id="rId12"/>
    <p:sldId id="491" r:id="rId13"/>
    <p:sldId id="448" r:id="rId14"/>
    <p:sldId id="490" r:id="rId15"/>
    <p:sldId id="462" r:id="rId16"/>
    <p:sldId id="450" r:id="rId17"/>
    <p:sldId id="449" r:id="rId18"/>
    <p:sldId id="456" r:id="rId19"/>
    <p:sldId id="455" r:id="rId20"/>
    <p:sldId id="457" r:id="rId21"/>
    <p:sldId id="430" r:id="rId22"/>
    <p:sldId id="451" r:id="rId23"/>
    <p:sldId id="458" r:id="rId24"/>
    <p:sldId id="452" r:id="rId25"/>
    <p:sldId id="463" r:id="rId26"/>
    <p:sldId id="460" r:id="rId27"/>
    <p:sldId id="461" r:id="rId28"/>
    <p:sldId id="465" r:id="rId29"/>
    <p:sldId id="466" r:id="rId30"/>
    <p:sldId id="506" r:id="rId31"/>
    <p:sldId id="459" r:id="rId32"/>
    <p:sldId id="394" r:id="rId33"/>
    <p:sldId id="464" r:id="rId34"/>
    <p:sldId id="468" r:id="rId35"/>
    <p:sldId id="469" r:id="rId36"/>
    <p:sldId id="396" r:id="rId37"/>
    <p:sldId id="470" r:id="rId38"/>
    <p:sldId id="471" r:id="rId39"/>
    <p:sldId id="472" r:id="rId40"/>
    <p:sldId id="416" r:id="rId41"/>
    <p:sldId id="404" r:id="rId42"/>
    <p:sldId id="475" r:id="rId43"/>
    <p:sldId id="476" r:id="rId44"/>
    <p:sldId id="477" r:id="rId45"/>
    <p:sldId id="478" r:id="rId46"/>
    <p:sldId id="518" r:id="rId47"/>
    <p:sldId id="434" r:id="rId48"/>
    <p:sldId id="482" r:id="rId49"/>
    <p:sldId id="484" r:id="rId50"/>
    <p:sldId id="411" r:id="rId51"/>
    <p:sldId id="414" r:id="rId52"/>
    <p:sldId id="418" r:id="rId53"/>
    <p:sldId id="500" r:id="rId54"/>
    <p:sldId id="504" r:id="rId55"/>
    <p:sldId id="481" r:id="rId56"/>
    <p:sldId id="442" r:id="rId57"/>
    <p:sldId id="485" r:id="rId58"/>
    <p:sldId id="486" r:id="rId59"/>
    <p:sldId id="487" r:id="rId60"/>
    <p:sldId id="488" r:id="rId61"/>
    <p:sldId id="489" r:id="rId62"/>
    <p:sldId id="439" r:id="rId63"/>
    <p:sldId id="440" r:id="rId64"/>
    <p:sldId id="441" r:id="rId65"/>
    <p:sldId id="443" r:id="rId66"/>
    <p:sldId id="508" r:id="rId67"/>
    <p:sldId id="509" r:id="rId68"/>
    <p:sldId id="499" r:id="rId69"/>
    <p:sldId id="49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B079A-BA71-44FA-8697-13EDC0B2B357}" v="2" dt="2026-02-10T15:17:48.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78" d="100"/>
          <a:sy n="78" d="100"/>
        </p:scale>
        <p:origin x="102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F99F8FFF-BA20-43EA-924B-4DF5D2A785F3}"/>
    <pc:docChg chg="custSel addSld modSld">
      <pc:chgData name="Weifeng Xu" userId="e7aed605-a3dd-4d5a-a692-a87037af107b" providerId="ADAL" clId="{F99F8FFF-BA20-43EA-924B-4DF5D2A785F3}" dt="2026-02-10T15:17:54.636" v="13" actId="207"/>
      <pc:docMkLst>
        <pc:docMk/>
      </pc:docMkLst>
      <pc:sldChg chg="delSp modSp add mod">
        <pc:chgData name="Weifeng Xu" userId="e7aed605-a3dd-4d5a-a692-a87037af107b" providerId="ADAL" clId="{F99F8FFF-BA20-43EA-924B-4DF5D2A785F3}" dt="2026-02-10T15:17:54.636" v="13" actId="207"/>
        <pc:sldMkLst>
          <pc:docMk/>
          <pc:sldMk cId="721033151" sldId="518"/>
        </pc:sldMkLst>
        <pc:spChg chg="mod">
          <ac:chgData name="Weifeng Xu" userId="e7aed605-a3dd-4d5a-a692-a87037af107b" providerId="ADAL" clId="{F99F8FFF-BA20-43EA-924B-4DF5D2A785F3}" dt="2026-02-10T15:17:54.636" v="13" actId="207"/>
          <ac:spMkLst>
            <pc:docMk/>
            <pc:sldMk cId="721033151" sldId="518"/>
            <ac:spMk id="2" creationId="{036690B4-AC3E-F354-632F-2FF43DCD3103}"/>
          </ac:spMkLst>
        </pc:spChg>
        <pc:spChg chg="del">
          <ac:chgData name="Weifeng Xu" userId="e7aed605-a3dd-4d5a-a692-a87037af107b" providerId="ADAL" clId="{F99F8FFF-BA20-43EA-924B-4DF5D2A785F3}" dt="2026-02-10T15:17:23.584" v="3" actId="478"/>
          <ac:spMkLst>
            <pc:docMk/>
            <pc:sldMk cId="721033151" sldId="518"/>
            <ac:spMk id="7" creationId="{0ED303AB-928C-FDE9-2D2C-A7E46F417E6A}"/>
          </ac:spMkLst>
        </pc:spChg>
        <pc:picChg chg="mod">
          <ac:chgData name="Weifeng Xu" userId="e7aed605-a3dd-4d5a-a692-a87037af107b" providerId="ADAL" clId="{F99F8FFF-BA20-43EA-924B-4DF5D2A785F3}" dt="2026-02-10T15:17:30.560" v="6" actId="14100"/>
          <ac:picMkLst>
            <pc:docMk/>
            <pc:sldMk cId="721033151" sldId="518"/>
            <ac:picMk id="4" creationId="{35C8AB96-22D5-8F0F-799F-036FC7F55446}"/>
          </ac:picMkLst>
        </pc:picChg>
        <pc:picChg chg="del">
          <ac:chgData name="Weifeng Xu" userId="e7aed605-a3dd-4d5a-a692-a87037af107b" providerId="ADAL" clId="{F99F8FFF-BA20-43EA-924B-4DF5D2A785F3}" dt="2026-02-10T15:17:25.692" v="4" actId="478"/>
          <ac:picMkLst>
            <pc:docMk/>
            <pc:sldMk cId="721033151" sldId="518"/>
            <ac:picMk id="6" creationId="{946E9C86-C04E-4E0A-0602-8798156821E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4</a:t>
            </a:fld>
            <a:endParaRPr lang="en-US"/>
          </a:p>
        </p:txBody>
      </p:sp>
    </p:spTree>
    <p:extLst>
      <p:ext uri="{BB962C8B-B14F-4D97-AF65-F5344CB8AC3E}">
        <p14:creationId xmlns:p14="http://schemas.microsoft.com/office/powerpoint/2010/main" val="695864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48</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54</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57</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60</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17</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2/10/2026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863409" y="989028"/>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420170" y="2274903"/>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4132298924"/>
              </p:ext>
            </p:extLst>
          </p:nvPr>
        </p:nvGraphicFramePr>
        <p:xfrm>
          <a:off x="748862" y="4125461"/>
          <a:ext cx="4901113" cy="2026920"/>
        </p:xfrm>
        <a:graphic>
          <a:graphicData uri="http://schemas.openxmlformats.org/drawingml/2006/table">
            <a:tbl>
              <a:tblPr firstRow="1" bandRow="1">
                <a:tableStyleId>{5940675A-B579-460E-94D1-54222C63F5DA}</a:tableStyleId>
              </a:tblPr>
              <a:tblGrid>
                <a:gridCol w="1032828">
                  <a:extLst>
                    <a:ext uri="{9D8B030D-6E8A-4147-A177-3AD203B41FA5}">
                      <a16:colId xmlns:a16="http://schemas.microsoft.com/office/drawing/2014/main" val="2532832858"/>
                    </a:ext>
                  </a:extLst>
                </a:gridCol>
                <a:gridCol w="2009917">
                  <a:extLst>
                    <a:ext uri="{9D8B030D-6E8A-4147-A177-3AD203B41FA5}">
                      <a16:colId xmlns:a16="http://schemas.microsoft.com/office/drawing/2014/main" val="1399489213"/>
                    </a:ext>
                  </a:extLst>
                </a:gridCol>
                <a:gridCol w="1858368">
                  <a:extLst>
                    <a:ext uri="{9D8B030D-6E8A-4147-A177-3AD203B41FA5}">
                      <a16:colId xmlns:a16="http://schemas.microsoft.com/office/drawing/2014/main" val="1765312138"/>
                    </a:ext>
                  </a:extLst>
                </a:gridCol>
              </a:tblGrid>
              <a:tr h="370840">
                <a:tc>
                  <a:txBody>
                    <a:bodyPr/>
                    <a:lstStyle/>
                    <a:p>
                      <a:endParaRPr lang="en-US" b="1" dirty="0"/>
                    </a:p>
                  </a:txBody>
                  <a:tcPr/>
                </a:tc>
                <a:tc>
                  <a:txBody>
                    <a:bodyPr/>
                    <a:lstStyle/>
                    <a:p>
                      <a:r>
                        <a:rPr lang="en-US" b="1" dirty="0"/>
                        <a:t>Storage</a:t>
                      </a:r>
                    </a:p>
                  </a:txBody>
                  <a:tcPr/>
                </a:tc>
                <a:tc>
                  <a:txBody>
                    <a:bodyPr/>
                    <a:lstStyle/>
                    <a:p>
                      <a:r>
                        <a:rPr lang="en-US" sz="1800" b="1" dirty="0"/>
                        <a:t>File Storage</a:t>
                      </a:r>
                      <a:endParaRPr lang="en-US" b="1" dirty="0"/>
                    </a:p>
                  </a:txBody>
                  <a:tcPr/>
                </a:tc>
                <a:extLst>
                  <a:ext uri="{0D108BD9-81ED-4DB2-BD59-A6C34878D82A}">
                    <a16:rowId xmlns:a16="http://schemas.microsoft.com/office/drawing/2014/main" val="1425350776"/>
                  </a:ext>
                </a:extLst>
              </a:tr>
              <a:tr h="370840">
                <a:tc>
                  <a:txBody>
                    <a:bodyPr/>
                    <a:lstStyle/>
                    <a:p>
                      <a:r>
                        <a:rPr lang="en-US" dirty="0"/>
                        <a:t>Unit</a:t>
                      </a:r>
                    </a:p>
                  </a:txBody>
                  <a:tcPr/>
                </a:tc>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Usage</a:t>
                      </a:r>
                    </a:p>
                  </a:txBody>
                  <a:tcPr/>
                </a:tc>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r h="370840">
                <a:tc>
                  <a:txBody>
                    <a:bodyPr/>
                    <a:lstStyle/>
                    <a:p>
                      <a:r>
                        <a:rPr lang="en-US" dirty="0"/>
                        <a:t>Management system</a:t>
                      </a:r>
                    </a:p>
                  </a:txBody>
                  <a:tcPr/>
                </a:tc>
                <a:tc>
                  <a:txBody>
                    <a:bodyPr/>
                    <a:lstStyle/>
                    <a:p>
                      <a:r>
                        <a:rPr lang="en-US" dirty="0"/>
                        <a:t>Rental management system</a:t>
                      </a:r>
                    </a:p>
                  </a:txBody>
                  <a:tcPr/>
                </a:tc>
                <a:tc>
                  <a:txBody>
                    <a:bodyPr/>
                    <a:lstStyle/>
                    <a:p>
                      <a:r>
                        <a:rPr lang="en-US" dirty="0"/>
                        <a:t>File management system, (e.g., FAT)</a:t>
                      </a:r>
                    </a:p>
                  </a:txBody>
                  <a:tcPr/>
                </a:tc>
                <a:extLst>
                  <a:ext uri="{0D108BD9-81ED-4DB2-BD59-A6C34878D82A}">
                    <a16:rowId xmlns:a16="http://schemas.microsoft.com/office/drawing/2014/main" val="84796612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Virtual file system</a:t>
            </a:r>
          </a:p>
          <a:p>
            <a:r>
              <a:rPr lang="en-GB" dirty="0"/>
              <a:t>File structure</a:t>
            </a:r>
          </a:p>
          <a:p>
            <a:r>
              <a:rPr lang="en-GB" dirty="0"/>
              <a:t>Path and path variable </a:t>
            </a:r>
          </a:p>
          <a:p>
            <a:r>
              <a:rPr lang="en-GB" dirty="0"/>
              <a:t>Linux commands</a:t>
            </a:r>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Tree>
    <p:extLst>
      <p:ext uri="{BB962C8B-B14F-4D97-AF65-F5344CB8AC3E}">
        <p14:creationId xmlns:p14="http://schemas.microsoft.com/office/powerpoint/2010/main" val="31969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r>
              <a:rPr lang="en-GB" dirty="0">
                <a:solidFill>
                  <a:srgbClr val="FF0000"/>
                </a:solidFill>
                <a:latin typeface="OCRB" panose="020B0609020202020204" pitchFamily="49" charset="0"/>
              </a:rPr>
              <a:t>$PATH</a:t>
            </a:r>
            <a:r>
              <a:rPr lang="en-GB" dirty="0"/>
              <a:t>)</a:t>
            </a:r>
            <a:endParaRPr lang="en-US" dirty="0">
              <a:latin typeface="OCRB" panose="020B0609020202020204" pitchFamily="49" charset="0"/>
            </a:endParaRPr>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 (</a:t>
            </a:r>
            <a:r>
              <a:rPr lang="en-US" dirty="0">
                <a:solidFill>
                  <a:srgbClr val="FF0000"/>
                </a:solidFill>
                <a:latin typeface="OCRB" panose="020B0609020202020204" pitchFamily="49" charset="0"/>
              </a:rPr>
              <a:t>export</a:t>
            </a:r>
            <a:r>
              <a:rPr lang="en-US" dirty="0"/>
              <a:t>)</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r>
              <a:rPr lang="en-US" dirty="0">
                <a:solidFill>
                  <a:srgbClr val="7030A0"/>
                </a:solidFill>
                <a:latin typeface="OCRB" panose="020B0609020202020204" pitchFamily="49" charset="0"/>
              </a:rPr>
              <a:t>.</a:t>
            </a:r>
            <a:r>
              <a:rPr lang="en-US" dirty="0" err="1">
                <a:solidFill>
                  <a:srgbClr val="7030A0"/>
                </a:solidFill>
                <a:latin typeface="OCRB" panose="020B0609020202020204" pitchFamily="49" charset="0"/>
              </a:rPr>
              <a:t>zshrc</a:t>
            </a:r>
            <a:r>
              <a:rPr lang="en-US" dirty="0"/>
              <a:t>)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Tree>
    <p:extLst>
      <p:ext uri="{BB962C8B-B14F-4D97-AF65-F5344CB8AC3E}">
        <p14:creationId xmlns:p14="http://schemas.microsoft.com/office/powerpoint/2010/main" val="163595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 (</a:t>
            </a:r>
            <a:r>
              <a:rPr lang="en-GB" dirty="0" err="1">
                <a:solidFill>
                  <a:srgbClr val="FF0000"/>
                </a:solidFill>
                <a:latin typeface="OCRB" panose="020B0609020202020204" pitchFamily="49" charset="0"/>
              </a:rPr>
              <a:t>mkdir</a:t>
            </a:r>
            <a:r>
              <a:rPr lang="en-GB" dirty="0"/>
              <a:t>)</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 (</a:t>
            </a:r>
            <a:r>
              <a:rPr lang="en-US" dirty="0" err="1">
                <a:solidFill>
                  <a:srgbClr val="FF0000"/>
                </a:solidFill>
                <a:latin typeface="OCRB" panose="020B0609020202020204" pitchFamily="49" charset="0"/>
              </a:rPr>
              <a:t>rmdir</a:t>
            </a:r>
            <a:r>
              <a:rPr lang="en-US" dirty="0"/>
              <a:t>)</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 </a:t>
            </a:r>
            <a:r>
              <a:rPr lang="en-US" dirty="0"/>
              <a:t>(</a:t>
            </a:r>
            <a:r>
              <a:rPr lang="en-US" dirty="0">
                <a:solidFill>
                  <a:srgbClr val="FF0000"/>
                </a:solidFill>
                <a:latin typeface="OCRB" panose="020B0609020202020204" pitchFamily="49" charset="0"/>
              </a:rPr>
              <a:t>echo</a:t>
            </a:r>
            <a:r>
              <a:rPr lang="en-US" dirty="0"/>
              <a:t>)</a:t>
            </a:r>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159DE2-C218-3FA2-8FA4-88C586E6C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12192000" cy="67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6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file (</a:t>
            </a:r>
            <a:r>
              <a:rPr lang="en-US" dirty="0" err="1">
                <a:solidFill>
                  <a:srgbClr val="FF0000"/>
                </a:solidFill>
                <a:latin typeface="OCRB" panose="020B0609020202020204" pitchFamily="49" charset="0"/>
              </a:rPr>
              <a:t>leafpad</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Tree>
    <p:extLst>
      <p:ext uri="{BB962C8B-B14F-4D97-AF65-F5344CB8AC3E}">
        <p14:creationId xmlns:p14="http://schemas.microsoft.com/office/powerpoint/2010/main" val="366503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 file (</a:t>
            </a:r>
            <a:r>
              <a:rPr lang="en-US" dirty="0">
                <a:solidFill>
                  <a:srgbClr val="FF0000"/>
                </a:solidFill>
                <a:latin typeface="OCRB" panose="020B0609020202020204" pitchFamily="49" charset="0"/>
              </a:rPr>
              <a:t>cp</a:t>
            </a:r>
            <a:r>
              <a:rPr lang="en-US" dirty="0"/>
              <a:t>)</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a:solidFill>
                  <a:srgbClr val="FF0000"/>
                </a:solidFill>
                <a:latin typeface="OCRB" panose="020B0609020202020204" pitchFamily="49" charset="0"/>
              </a:rPr>
              <a:t>rm</a:t>
            </a:r>
            <a:r>
              <a:rPr lang="en-US" dirty="0"/>
              <a:t>) </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latin typeface="OCRB" panose="020B0609020202020204" pitchFamily="49" charset="0"/>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0B4-AC3E-F354-632F-2FF43DCD3103}"/>
              </a:ext>
            </a:extLst>
          </p:cNvPr>
          <p:cNvSpPr>
            <a:spLocks noGrp="1"/>
          </p:cNvSpPr>
          <p:nvPr>
            <p:ph type="title"/>
          </p:nvPr>
        </p:nvSpPr>
        <p:spPr/>
        <p:txBody>
          <a:bodyPr/>
          <a:lstStyle/>
          <a:p>
            <a:r>
              <a:rPr lang="en-US" dirty="0"/>
              <a:t>Do you have enough disk space (</a:t>
            </a:r>
            <a:r>
              <a:rPr lang="en-US" dirty="0" err="1">
                <a:solidFill>
                  <a:srgbClr val="FF0000"/>
                </a:solidFill>
              </a:rPr>
              <a:t>df</a:t>
            </a:r>
            <a:r>
              <a:rPr lang="en-US" dirty="0"/>
              <a:t>)</a:t>
            </a:r>
          </a:p>
        </p:txBody>
      </p:sp>
      <p:pic>
        <p:nvPicPr>
          <p:cNvPr id="4" name="Picture 3">
            <a:extLst>
              <a:ext uri="{FF2B5EF4-FFF2-40B4-BE49-F238E27FC236}">
                <a16:creationId xmlns:a16="http://schemas.microsoft.com/office/drawing/2014/main" id="{35C8AB96-22D5-8F0F-799F-036FC7F55446}"/>
              </a:ext>
            </a:extLst>
          </p:cNvPr>
          <p:cNvPicPr>
            <a:picLocks noChangeAspect="1"/>
          </p:cNvPicPr>
          <p:nvPr/>
        </p:nvPicPr>
        <p:blipFill>
          <a:blip r:embed="rId2"/>
          <a:stretch>
            <a:fillRect/>
          </a:stretch>
        </p:blipFill>
        <p:spPr>
          <a:xfrm>
            <a:off x="1042557" y="2337386"/>
            <a:ext cx="6556117" cy="2627903"/>
          </a:xfrm>
          <a:prstGeom prst="rect">
            <a:avLst/>
          </a:prstGeom>
        </p:spPr>
      </p:pic>
    </p:spTree>
    <p:extLst>
      <p:ext uri="{BB962C8B-B14F-4D97-AF65-F5344CB8AC3E}">
        <p14:creationId xmlns:p14="http://schemas.microsoft.com/office/powerpoint/2010/main" val="721033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 </a:t>
            </a:r>
            <a:r>
              <a:rPr lang="en-US" dirty="0"/>
              <a:t>(</a:t>
            </a:r>
            <a:r>
              <a:rPr lang="en-US" dirty="0">
                <a:solidFill>
                  <a:srgbClr val="FF0000"/>
                </a:solidFill>
                <a:latin typeface="OCRB" panose="020B0609020202020204" pitchFamily="49" charset="0"/>
              </a:rPr>
              <a:t>grep</a:t>
            </a:r>
            <a:r>
              <a:rPr lang="en-US" dirty="0"/>
              <a:t>)</a:t>
            </a:r>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51</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52</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 </a:t>
            </a:r>
            <a:r>
              <a:rPr lang="en-US" dirty="0"/>
              <a:t>(</a:t>
            </a:r>
            <a:r>
              <a:rPr lang="en-US" dirty="0" err="1">
                <a:solidFill>
                  <a:srgbClr val="FF0000"/>
                </a:solidFill>
                <a:latin typeface="OCRB" panose="020B0609020202020204" pitchFamily="49" charset="0"/>
              </a:rPr>
              <a:t>wget</a:t>
            </a:r>
            <a:r>
              <a:rPr lang="en-US" dirty="0"/>
              <a:t>)</a:t>
            </a:r>
          </a:p>
        </p:txBody>
      </p:sp>
    </p:spTree>
    <p:extLst>
      <p:ext uri="{BB962C8B-B14F-4D97-AF65-F5344CB8AC3E}">
        <p14:creationId xmlns:p14="http://schemas.microsoft.com/office/powerpoint/2010/main" val="2418320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58</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r>
              <a:rPr lang="en-US"/>
              <a:t>(optional)</a:t>
            </a:r>
          </a:p>
        </p:txBody>
      </p:sp>
    </p:spTree>
    <p:extLst>
      <p:ext uri="{BB962C8B-B14F-4D97-AF65-F5344CB8AC3E}">
        <p14:creationId xmlns:p14="http://schemas.microsoft.com/office/powerpoint/2010/main" val="3579863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64</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Zip/unzip files</a:t>
            </a:r>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F6EA-ACAC-EE58-E711-46B973485771}"/>
              </a:ext>
            </a:extLst>
          </p:cNvPr>
          <p:cNvSpPr>
            <a:spLocks noGrp="1"/>
          </p:cNvSpPr>
          <p:nvPr>
            <p:ph type="title"/>
          </p:nvPr>
        </p:nvSpPr>
        <p:spPr/>
        <p:txBody>
          <a:bodyPr/>
          <a:lstStyle/>
          <a:p>
            <a:r>
              <a:rPr lang="en-US" dirty="0"/>
              <a:t>Compress/decompress directory (</a:t>
            </a:r>
            <a:r>
              <a:rPr lang="en-US" dirty="0">
                <a:solidFill>
                  <a:srgbClr val="FF0000"/>
                </a:solidFill>
              </a:rPr>
              <a:t>tar</a:t>
            </a:r>
            <a:r>
              <a:rPr lang="en-US" dirty="0"/>
              <a:t>)</a:t>
            </a:r>
          </a:p>
        </p:txBody>
      </p:sp>
      <p:pic>
        <p:nvPicPr>
          <p:cNvPr id="4" name="Picture 3">
            <a:extLst>
              <a:ext uri="{FF2B5EF4-FFF2-40B4-BE49-F238E27FC236}">
                <a16:creationId xmlns:a16="http://schemas.microsoft.com/office/drawing/2014/main" id="{46E07BDF-5D87-1245-5A83-475673E0CB87}"/>
              </a:ext>
            </a:extLst>
          </p:cNvPr>
          <p:cNvPicPr>
            <a:picLocks noChangeAspect="1"/>
          </p:cNvPicPr>
          <p:nvPr/>
        </p:nvPicPr>
        <p:blipFill>
          <a:blip r:embed="rId2"/>
          <a:stretch>
            <a:fillRect/>
          </a:stretch>
        </p:blipFill>
        <p:spPr>
          <a:xfrm>
            <a:off x="952226" y="2061075"/>
            <a:ext cx="6325148" cy="3101609"/>
          </a:xfrm>
          <a:prstGeom prst="rect">
            <a:avLst/>
          </a:prstGeom>
        </p:spPr>
      </p:pic>
      <p:sp>
        <p:nvSpPr>
          <p:cNvPr id="5" name="TextBox 4">
            <a:extLst>
              <a:ext uri="{FF2B5EF4-FFF2-40B4-BE49-F238E27FC236}">
                <a16:creationId xmlns:a16="http://schemas.microsoft.com/office/drawing/2014/main" id="{306781AC-368C-AF62-F181-5D9C7DC52368}"/>
              </a:ext>
            </a:extLst>
          </p:cNvPr>
          <p:cNvSpPr txBox="1"/>
          <p:nvPr/>
        </p:nvSpPr>
        <p:spPr>
          <a:xfrm>
            <a:off x="952226" y="169068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7" name="TextBox 6">
            <a:extLst>
              <a:ext uri="{FF2B5EF4-FFF2-40B4-BE49-F238E27FC236}">
                <a16:creationId xmlns:a16="http://schemas.microsoft.com/office/drawing/2014/main" id="{27FA704E-AA91-4149-1094-977628B7094D}"/>
              </a:ext>
            </a:extLst>
          </p:cNvPr>
          <p:cNvSpPr txBox="1"/>
          <p:nvPr/>
        </p:nvSpPr>
        <p:spPr>
          <a:xfrm>
            <a:off x="5410474" y="3243918"/>
            <a:ext cx="5829300" cy="1200329"/>
          </a:xfrm>
          <a:prstGeom prst="rect">
            <a:avLst/>
          </a:prstGeom>
          <a:solidFill>
            <a:schemeClr val="accent4">
              <a:lumMod val="20000"/>
              <a:lumOff val="80000"/>
            </a:schemeClr>
          </a:solidFill>
        </p:spPr>
        <p:txBody>
          <a:bodyPr wrap="square">
            <a:spAutoFit/>
          </a:bodyPr>
          <a:lstStyle/>
          <a:p>
            <a:r>
              <a:rPr lang="en-GB" dirty="0"/>
              <a:t>-c: Create a new archive.</a:t>
            </a:r>
          </a:p>
          <a:p>
            <a:r>
              <a:rPr lang="en-GB" dirty="0"/>
              <a:t>-z: Compress the archive using </a:t>
            </a:r>
            <a:r>
              <a:rPr lang="en-GB" dirty="0" err="1"/>
              <a:t>gzip</a:t>
            </a:r>
            <a:r>
              <a:rPr lang="en-GB" dirty="0"/>
              <a:t> (creates a .tar.gz file).</a:t>
            </a:r>
          </a:p>
          <a:p>
            <a:r>
              <a:rPr lang="en-GB" dirty="0"/>
              <a:t>-v: Verbose mode (shows the files being processed).</a:t>
            </a:r>
          </a:p>
          <a:p>
            <a:r>
              <a:rPr lang="en-GB" dirty="0"/>
              <a:t>-f: Specify the archive file name.</a:t>
            </a:r>
            <a:endParaRPr lang="en-US" dirty="0"/>
          </a:p>
        </p:txBody>
      </p:sp>
    </p:spTree>
    <p:extLst>
      <p:ext uri="{BB962C8B-B14F-4D97-AF65-F5344CB8AC3E}">
        <p14:creationId xmlns:p14="http://schemas.microsoft.com/office/powerpoint/2010/main" val="1401197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DCE69-7426-A4D7-A5BF-2228F61C311B}"/>
              </a:ext>
            </a:extLst>
          </p:cNvPr>
          <p:cNvPicPr>
            <a:picLocks noChangeAspect="1"/>
          </p:cNvPicPr>
          <p:nvPr/>
        </p:nvPicPr>
        <p:blipFill>
          <a:blip r:embed="rId2"/>
          <a:stretch>
            <a:fillRect/>
          </a:stretch>
        </p:blipFill>
        <p:spPr>
          <a:xfrm>
            <a:off x="1039849" y="2044780"/>
            <a:ext cx="6469941" cy="1021168"/>
          </a:xfrm>
          <a:prstGeom prst="rect">
            <a:avLst/>
          </a:prstGeom>
        </p:spPr>
      </p:pic>
      <p:sp>
        <p:nvSpPr>
          <p:cNvPr id="5" name="TextBox 4">
            <a:extLst>
              <a:ext uri="{FF2B5EF4-FFF2-40B4-BE49-F238E27FC236}">
                <a16:creationId xmlns:a16="http://schemas.microsoft.com/office/drawing/2014/main" id="{2129C34D-1B2A-6327-A63F-02C1859310CA}"/>
              </a:ext>
            </a:extLst>
          </p:cNvPr>
          <p:cNvSpPr txBox="1"/>
          <p:nvPr/>
        </p:nvSpPr>
        <p:spPr>
          <a:xfrm>
            <a:off x="1039849" y="167544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8" name="TextBox 7">
            <a:extLst>
              <a:ext uri="{FF2B5EF4-FFF2-40B4-BE49-F238E27FC236}">
                <a16:creationId xmlns:a16="http://schemas.microsoft.com/office/drawing/2014/main" id="{2CA82C00-C679-B29B-9F9E-D2AFFC2A2BE6}"/>
              </a:ext>
            </a:extLst>
          </p:cNvPr>
          <p:cNvSpPr txBox="1"/>
          <p:nvPr/>
        </p:nvSpPr>
        <p:spPr>
          <a:xfrm>
            <a:off x="937260" y="3330388"/>
            <a:ext cx="3589020" cy="646331"/>
          </a:xfrm>
          <a:prstGeom prst="rect">
            <a:avLst/>
          </a:prstGeom>
          <a:solidFill>
            <a:schemeClr val="accent4">
              <a:lumMod val="20000"/>
              <a:lumOff val="80000"/>
            </a:schemeClr>
          </a:solidFill>
        </p:spPr>
        <p:txBody>
          <a:bodyPr wrap="square">
            <a:spAutoFit/>
          </a:bodyPr>
          <a:lstStyle/>
          <a:p>
            <a:r>
              <a:rPr lang="en-GB" dirty="0"/>
              <a:t>-x: Extract files.</a:t>
            </a:r>
          </a:p>
          <a:p>
            <a:r>
              <a:rPr lang="en-GB" dirty="0"/>
              <a:t>-z: Decompress using </a:t>
            </a:r>
            <a:r>
              <a:rPr lang="en-GB" dirty="0" err="1"/>
              <a:t>gzip</a:t>
            </a:r>
            <a:r>
              <a:rPr lang="en-GB" dirty="0"/>
              <a:t>.</a:t>
            </a:r>
            <a:endParaRPr lang="en-US" dirty="0"/>
          </a:p>
        </p:txBody>
      </p:sp>
    </p:spTree>
    <p:extLst>
      <p:ext uri="{BB962C8B-B14F-4D97-AF65-F5344CB8AC3E}">
        <p14:creationId xmlns:p14="http://schemas.microsoft.com/office/powerpoint/2010/main" val="4104333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Manage files vs. manage storage boxes</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6229</TotalTime>
  <Words>1583</Words>
  <Application>Microsoft Office PowerPoint</Application>
  <PresentationFormat>Widescreen</PresentationFormat>
  <Paragraphs>254</Paragraphs>
  <Slides>69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PowerPoint Presentation</vt:lpstr>
      <vt:lpstr>Common features of OS</vt:lpstr>
      <vt:lpstr>File Systems </vt:lpstr>
      <vt:lpstr>PowerPoint Presentation</vt:lpstr>
      <vt:lpstr>File systems used by operating systems</vt:lpstr>
      <vt:lpstr>Manage files vs. manage storage boxes</vt:lpstr>
      <vt:lpstr>PowerPoint Presentation</vt:lpstr>
      <vt:lpstr>Virtual file system (VFS)</vt:lpstr>
      <vt:lpstr>PowerPoint Presentation</vt:lpstr>
      <vt:lpstr>Linux is a VFS</vt:lpstr>
      <vt:lpstr>Linux for digital forensics- Good and Bad </vt:lpstr>
      <vt:lpstr>Open a Linux Terminator</vt:lpstr>
      <vt:lpstr>File inode</vt:lpstr>
      <vt:lpstr>What is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($PATH)</vt:lpstr>
      <vt:lpstr>Adding a new path (export)</vt:lpstr>
      <vt:lpstr>Persisting the new path (.zshrc) </vt:lpstr>
      <vt:lpstr>Create folders and files</vt:lpstr>
      <vt:lpstr>Create folders (mkdir)</vt:lpstr>
      <vt:lpstr>Delete folders (rmdir)</vt:lpstr>
      <vt:lpstr>Create a new text file (echo)</vt:lpstr>
      <vt:lpstr>Create a file (leafpad)</vt:lpstr>
      <vt:lpstr>File Copy &amp; Deletion</vt:lpstr>
      <vt:lpstr>Copy a file (cp)</vt:lpstr>
      <vt:lpstr>Copy a file to a different location</vt:lpstr>
      <vt:lpstr>Remove a file (rm) </vt:lpstr>
      <vt:lpstr>Rename a file (mv)</vt:lpstr>
      <vt:lpstr>Do you have enough disk space (df)</vt:lpstr>
      <vt:lpstr>Search for information</vt:lpstr>
      <vt:lpstr>Search for a string in a text file (grep)</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 (wget)</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Compress/decompress directory (tar)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2026-02-10T15:17:55Z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